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1" r:id="rId16"/>
    <p:sldId id="276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1156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3771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61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4102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3566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36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303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0734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1400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8224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0292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2CF6-53C4-455C-9036-75571890C1CE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0A19-C7FC-44E7-8AEE-91841B64F6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545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VvXF1d6khE?feature=oembed" TargetMode="External"/><Relationship Id="rId4" Type="http://schemas.openxmlformats.org/officeDocument/2006/relationships/hyperlink" Target="https://www.youtube.com/watch?v=nVvXF1d6kh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SUFzC6_fp8?feature=oembed" TargetMode="External"/><Relationship Id="rId4" Type="http://schemas.openxmlformats.org/officeDocument/2006/relationships/hyperlink" Target="https://www.youtube.com/watch?v=WSUFzC6_fp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sjoLhbD5m4?feature=oembed" TargetMode="External"/><Relationship Id="rId4" Type="http://schemas.openxmlformats.org/officeDocument/2006/relationships/hyperlink" Target="https://www.youtube.com/watch?v=FsjoLhbD5m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N8F6li6wHs?feature=oembed" TargetMode="External"/><Relationship Id="rId4" Type="http://schemas.openxmlformats.org/officeDocument/2006/relationships/hyperlink" Target="https://www.youtube.com/watch?v=_N8F6li6wH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bGYuqsVUyc?feature=oembed" TargetMode="External"/><Relationship Id="rId4" Type="http://schemas.openxmlformats.org/officeDocument/2006/relationships/hyperlink" Target="https://www.youtube.com/watch?v=LbGYuqsVUy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490" y="275209"/>
            <a:ext cx="3798495" cy="4814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320" y="874117"/>
            <a:ext cx="48936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Дмитрович Леонтович</a:t>
            </a:r>
          </a:p>
          <a:p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1874 -  1921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композитор, хоровий диригент, педагог. Основу музичної спадщини композитора складають хорові мініатюри – обробки народних пісень. Його широковідомі хори «Щедрик», «Дударик» та інші стали вершинами в розвитку цього жанру в українській музиці. Саме Леонтовича  справедливо називають «Українським Бахом», оскільки як і великий Бах, композитор творив багатоголосні твори і підніс українську пісню на новий рівень.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242760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льтимедиа в Интернете 1">
            <a:hlinkClick r:id="" action="ppaction://media"/>
            <a:extLst>
              <a:ext uri="{FF2B5EF4-FFF2-40B4-BE49-F238E27FC236}">
                <a16:creationId xmlns:a16="http://schemas.microsoft.com/office/drawing/2014/main" xmlns="" id="{394DCF89-96AB-4B5A-8141-E59A81A49E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1127" y="802319"/>
            <a:ext cx="8721816" cy="4906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7C37D9-F584-4707-87F8-F508C6779A55}"/>
              </a:ext>
            </a:extLst>
          </p:cNvPr>
          <p:cNvSpPr txBox="1"/>
          <p:nvPr/>
        </p:nvSpPr>
        <p:spPr>
          <a:xfrm>
            <a:off x="2102509" y="6055681"/>
            <a:ext cx="493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https://www.youtube.com/watch?v=nVvXF1d6khE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9AD835-56DC-4D89-AA36-2B403AD80F2C}"/>
              </a:ext>
            </a:extLst>
          </p:cNvPr>
          <p:cNvSpPr txBox="1"/>
          <p:nvPr/>
        </p:nvSpPr>
        <p:spPr>
          <a:xfrm>
            <a:off x="1922858" y="212130"/>
            <a:ext cx="570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err="1">
                <a:solidFill>
                  <a:schemeClr val="accent2">
                    <a:lumMod val="75000"/>
                  </a:schemeClr>
                </a:solidFill>
              </a:rPr>
              <a:t>М.Леонтович</a:t>
            </a: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</a:rPr>
              <a:t>. Хорова обробка «Щедрик»</a:t>
            </a:r>
            <a:endParaRPr lang="x-none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5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5A7851-B738-4B58-B286-8B905E28E6FD}"/>
              </a:ext>
            </a:extLst>
          </p:cNvPr>
          <p:cNvSpPr txBox="1"/>
          <p:nvPr/>
        </p:nvSpPr>
        <p:spPr>
          <a:xfrm>
            <a:off x="230070" y="221943"/>
            <a:ext cx="8301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 «Щедрик в обробці Леонтовича стала популярною в усьому світі. Її співають на різних мовах. Послухайте, як цю пісню співають англійською у виконанні гурту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Pentatonix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x-none" sz="2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Мультимедиа в Интернете 2">
            <a:hlinkClick r:id="" action="ppaction://media"/>
            <a:extLst>
              <a:ext uri="{FF2B5EF4-FFF2-40B4-BE49-F238E27FC236}">
                <a16:creationId xmlns:a16="http://schemas.microsoft.com/office/drawing/2014/main" xmlns="" id="{3CC1C382-A47A-473F-8E47-18D2F3AED3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1315" y="1358418"/>
            <a:ext cx="8301370" cy="4669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EDECAC-66F8-4C5F-A006-71FC5A9CF7C6}"/>
              </a:ext>
            </a:extLst>
          </p:cNvPr>
          <p:cNvSpPr txBox="1"/>
          <p:nvPr/>
        </p:nvSpPr>
        <p:spPr>
          <a:xfrm>
            <a:off x="1970842" y="6266725"/>
            <a:ext cx="498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https://www.youtube.com/watch?v=WSUFzC6_fp8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3009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D54F68-4F98-4B25-B1DB-C4D79077B836}"/>
              </a:ext>
            </a:extLst>
          </p:cNvPr>
          <p:cNvSpPr txBox="1"/>
          <p:nvPr/>
        </p:nvSpPr>
        <p:spPr>
          <a:xfrm>
            <a:off x="901411" y="248574"/>
            <a:ext cx="7525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ось так «Щедрик прикрашає казкове новорічне свято</a:t>
            </a:r>
            <a:endParaRPr lang="x-none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Мультимедиа в Интернете 2">
            <a:hlinkClick r:id="" action="ppaction://media"/>
            <a:extLst>
              <a:ext uri="{FF2B5EF4-FFF2-40B4-BE49-F238E27FC236}">
                <a16:creationId xmlns:a16="http://schemas.microsoft.com/office/drawing/2014/main" xmlns="" id="{46858718-DD51-4CE2-AB03-59994A79AE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4528" y="923277"/>
            <a:ext cx="8494944" cy="4778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6E5F21-C03F-4C0B-9168-AA123FA4F7F3}"/>
              </a:ext>
            </a:extLst>
          </p:cNvPr>
          <p:cNvSpPr txBox="1"/>
          <p:nvPr/>
        </p:nvSpPr>
        <p:spPr>
          <a:xfrm>
            <a:off x="2041865" y="6063449"/>
            <a:ext cx="493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https://www.youtube.com/watch?v=FsjoLhbD5m4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0630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118BD8-30F4-46E1-8FC7-000F04F398C4}"/>
              </a:ext>
            </a:extLst>
          </p:cNvPr>
          <p:cNvSpPr/>
          <p:nvPr/>
        </p:nvSpPr>
        <p:spPr>
          <a:xfrm>
            <a:off x="308577" y="245408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основу хорової обробки «Дударик» М. Леонтович поклав дитячу пісеньку про діда-дударика, який помер, залишивши сиротою свою дуду. Дударик – виконавець на народному інструменті, який в Україні називали дуда, коза, волинка.</a:t>
            </a:r>
            <a:endParaRPr lang="x-none" sz="22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3C0A1-72E9-4AC0-9E9B-9A194B049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2869" y="642613"/>
            <a:ext cx="3632554" cy="20342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AB980D-61BC-4BBD-BB1E-B6F31B50E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803" y="3061585"/>
            <a:ext cx="4728394" cy="3153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9D1455-BB8B-45C2-B0C3-1E1301C73853}"/>
              </a:ext>
            </a:extLst>
          </p:cNvPr>
          <p:cNvSpPr txBox="1"/>
          <p:nvPr/>
        </p:nvSpPr>
        <p:spPr>
          <a:xfrm>
            <a:off x="4092606" y="6243260"/>
            <a:ext cx="66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Дуда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9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34CE09-78D7-4292-B06B-D9CF15A522F6}"/>
              </a:ext>
            </a:extLst>
          </p:cNvPr>
          <p:cNvSpPr/>
          <p:nvPr/>
        </p:nvSpPr>
        <p:spPr>
          <a:xfrm>
            <a:off x="279646" y="2223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1.Прослухай хор, замислись над словами пісеньки.</a:t>
            </a:r>
            <a:endParaRPr lang="x-none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Чому мелодія звучить в мажорі і мінорі?</a:t>
            </a:r>
            <a:endParaRPr lang="x-none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3.Чому низькі чоловічі голоси хору «гудуть» квінту?</a:t>
            </a:r>
            <a:endParaRPr lang="x-none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A7DD69-8337-499F-86B6-9654826C2944}"/>
              </a:ext>
            </a:extLst>
          </p:cNvPr>
          <p:cNvSpPr/>
          <p:nvPr/>
        </p:nvSpPr>
        <p:spPr>
          <a:xfrm>
            <a:off x="6476261" y="142445"/>
            <a:ext cx="40437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Діду мій дударику,</a:t>
            </a:r>
            <a:endParaRPr lang="x-none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 ж було селом ідеш,</a:t>
            </a:r>
            <a:endParaRPr lang="x-none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ж було в дуду граєш.</a:t>
            </a:r>
            <a:endParaRPr lang="x-none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Тепер тебе немає</a:t>
            </a:r>
            <a:endParaRPr lang="x-none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Дуда твоя гуляє</a:t>
            </a:r>
            <a:endParaRPr lang="x-none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пищики зосталися</a:t>
            </a:r>
            <a:endParaRPr lang="x-none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Казна кому досталися. 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Мультимедиа в Интернете 4">
            <a:hlinkClick r:id="" action="ppaction://media"/>
            <a:extLst>
              <a:ext uri="{FF2B5EF4-FFF2-40B4-BE49-F238E27FC236}">
                <a16:creationId xmlns:a16="http://schemas.microsoft.com/office/drawing/2014/main" xmlns="" id="{2820D9F3-1110-4527-B14C-C70FBE864C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9646" y="1777260"/>
            <a:ext cx="5829300" cy="436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43819E-AD85-470B-9FB2-B83F28A81365}"/>
              </a:ext>
            </a:extLst>
          </p:cNvPr>
          <p:cNvSpPr txBox="1"/>
          <p:nvPr/>
        </p:nvSpPr>
        <p:spPr>
          <a:xfrm>
            <a:off x="541539" y="6338657"/>
            <a:ext cx="488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https://www.youtube.com/watch?v=_N8F6li6wHs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957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C8A0BC-B029-4C23-923C-81ED942DDB32}"/>
              </a:ext>
            </a:extLst>
          </p:cNvPr>
          <p:cNvSpPr txBox="1"/>
          <p:nvPr/>
        </p:nvSpPr>
        <p:spPr>
          <a:xfrm>
            <a:off x="612561" y="159797"/>
            <a:ext cx="81852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 послухай ще раз і прослідкуй по нотах, як розвивається кожен </a:t>
            </a:r>
          </a:p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 впродовж всієї пісні. Зверни увагу, як зміна ладу впливає на динаміку твору.</a:t>
            </a:r>
          </a:p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Знайди кульмінацію твору (точку найвищого напруження музики).</a:t>
            </a:r>
          </a:p>
          <a:p>
            <a:endParaRPr lang="x-none" dirty="0"/>
          </a:p>
        </p:txBody>
      </p:sp>
      <p:pic>
        <p:nvPicPr>
          <p:cNvPr id="3" name="Мультимедиа в Интернете 2">
            <a:hlinkClick r:id="" action="ppaction://media"/>
            <a:extLst>
              <a:ext uri="{FF2B5EF4-FFF2-40B4-BE49-F238E27FC236}">
                <a16:creationId xmlns:a16="http://schemas.microsoft.com/office/drawing/2014/main" xmlns="" id="{4BBAEBF0-9CDA-4E41-B3E8-C7531F59B9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2561" y="1599091"/>
            <a:ext cx="8031332" cy="4517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2B3DC8-883E-4AAA-915C-151B4178B440}"/>
              </a:ext>
            </a:extLst>
          </p:cNvPr>
          <p:cNvSpPr txBox="1"/>
          <p:nvPr/>
        </p:nvSpPr>
        <p:spPr>
          <a:xfrm>
            <a:off x="2006354" y="6205491"/>
            <a:ext cx="493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https://www.youtube.com/watch?v=LbGYuqsVUyc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4937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6CDA39-000A-495F-9B39-AA8EE4A62AF5}"/>
              </a:ext>
            </a:extLst>
          </p:cNvPr>
          <p:cNvSpPr txBox="1"/>
          <p:nvPr/>
        </p:nvSpPr>
        <p:spPr>
          <a:xfrm>
            <a:off x="2612926" y="118108"/>
            <a:ext cx="4140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</a:rPr>
              <a:t>Дякую за увагу!</a:t>
            </a:r>
            <a:endParaRPr lang="x-none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FD5C56-4106-419B-B060-D8EBE9F28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621" y="1148806"/>
            <a:ext cx="7231224" cy="4818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6732E4-59F7-475D-B551-A5A28DEA0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227" y="4622228"/>
            <a:ext cx="4637151" cy="2167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3CFC1-058A-2477-C9E3-F13319AC2F6D}"/>
              </a:ext>
            </a:extLst>
          </p:cNvPr>
          <p:cNvSpPr txBox="1"/>
          <p:nvPr/>
        </p:nvSpPr>
        <p:spPr>
          <a:xfrm>
            <a:off x="7389845" y="279514"/>
            <a:ext cx="18288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uk-UA" b="1" dirty="0"/>
              <a:t>Готувала студентка групи ПО-31 Лазарович Мар’яна</a:t>
            </a:r>
          </a:p>
        </p:txBody>
      </p:sp>
    </p:spTree>
    <p:extLst>
      <p:ext uri="{BB962C8B-B14F-4D97-AF65-F5344CB8AC3E}">
        <p14:creationId xmlns:p14="http://schemas.microsoft.com/office/powerpoint/2010/main" xmlns="" val="284597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8A75E6D-E9FC-4CA0-AFA3-5F86E5C75372}"/>
              </a:ext>
            </a:extLst>
          </p:cNvPr>
          <p:cNvSpPr/>
          <p:nvPr/>
        </p:nvSpPr>
        <p:spPr>
          <a:xfrm>
            <a:off x="248575" y="338628"/>
            <a:ext cx="46075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Микола Леонтович народився в селі </a:t>
            </a:r>
            <a:r>
              <a:rPr lang="uk-UA" sz="2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Монастирьок</a:t>
            </a:r>
            <a:r>
              <a:rPr lang="uk-UA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uk-UA" sz="2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Вінничині</a:t>
            </a:r>
            <a:r>
              <a:rPr lang="uk-UA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сім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uk-UA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 священника. Навчався Микола в </a:t>
            </a:r>
            <a:r>
              <a:rPr lang="uk-UA" sz="2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Камянець</a:t>
            </a:r>
            <a:r>
              <a:rPr lang="uk-UA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–Подільській семінарії, де здобув знання з музичної грамоти, співав у хорі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23838C-3C0E-497B-A964-D2B75C57CF4B}"/>
              </a:ext>
            </a:extLst>
          </p:cNvPr>
          <p:cNvSpPr txBox="1"/>
          <p:nvPr/>
        </p:nvSpPr>
        <p:spPr>
          <a:xfrm>
            <a:off x="6285389" y="3361348"/>
            <a:ext cx="222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Будинок Леонтовича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D207AF-247E-4797-B86F-1B03DEB4AEFB}"/>
              </a:ext>
            </a:extLst>
          </p:cNvPr>
          <p:cNvSpPr txBox="1"/>
          <p:nvPr/>
        </p:nvSpPr>
        <p:spPr>
          <a:xfrm>
            <a:off x="1745977" y="6372946"/>
            <a:ext cx="226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Подільська семінарія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AABC49-B569-4192-ACD3-47472063F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3" y="2848696"/>
            <a:ext cx="5400675" cy="3524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64BEA8-B6B4-4F20-AD4D-24DCF1625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6086" y="229216"/>
            <a:ext cx="4110361" cy="30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27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1774E94-DC07-4C34-8A07-844904E34C5D}"/>
              </a:ext>
            </a:extLst>
          </p:cNvPr>
          <p:cNvSpPr/>
          <p:nvPr/>
        </p:nvSpPr>
        <p:spPr>
          <a:xfrm>
            <a:off x="318737" y="321924"/>
            <a:ext cx="5167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Закінчивши семінарію, юнак не став священником, а пішов працювати вчителем у сільських школах. Куди б не заносила Леонтовича доля, в школи  Поділля чи на Донеччину – скрізь звучала музика. Він організовував шкільні хори і навіть самодіяльний симфонічний оркестр, інструменти для якого придбав з своєї дуже скромної зарплати сільського вчителя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F27BCE-A2CA-41FD-AF72-2F4CB0A79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149" y="492231"/>
            <a:ext cx="2656975" cy="38378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AC03F0-AA7D-4A86-808B-FB27A1074BCE}"/>
              </a:ext>
            </a:extLst>
          </p:cNvPr>
          <p:cNvSpPr txBox="1"/>
          <p:nvPr/>
        </p:nvSpPr>
        <p:spPr>
          <a:xfrm>
            <a:off x="6338656" y="4388933"/>
            <a:ext cx="18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Скрипка і флейта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565C2D9-C0B0-406C-8234-625A47522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" y="3429000"/>
            <a:ext cx="4055246" cy="27008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44D6AF9-273B-4E89-8DF0-E57C0CDE4BDA}"/>
              </a:ext>
            </a:extLst>
          </p:cNvPr>
          <p:cNvSpPr txBox="1"/>
          <p:nvPr/>
        </p:nvSpPr>
        <p:spPr>
          <a:xfrm>
            <a:off x="456625" y="6256092"/>
            <a:ext cx="469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Камертон і диригентська паличка Леонтовича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67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D18CB2-B2A8-4AE7-A8EA-3DE07510E243}"/>
              </a:ext>
            </a:extLst>
          </p:cNvPr>
          <p:cNvSpPr/>
          <p:nvPr/>
        </p:nvSpPr>
        <p:spPr>
          <a:xfrm>
            <a:off x="765109" y="314512"/>
            <a:ext cx="7763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цей час Леонтович збирає і записує народні пісні і робить обробки для хору. З’являються збірки «Пісні Поділля». Відчуваючи, що йому не вистачає знань з теорії музики, Леонтович їде до Петербургу, де відвідує лекції  у Співочій капелі. Майбутній композитор складає іспити і отримує звання регента(диригента) хору.</a:t>
            </a:r>
            <a:endParaRPr lang="x-none" sz="24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557360-A789-4E10-8838-F825CF6AF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6707" y="2675765"/>
            <a:ext cx="5190479" cy="3456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0DE109-F511-4BA7-B126-D53C9EE71E1B}"/>
              </a:ext>
            </a:extLst>
          </p:cNvPr>
          <p:cNvSpPr txBox="1"/>
          <p:nvPr/>
        </p:nvSpPr>
        <p:spPr>
          <a:xfrm>
            <a:off x="1943004" y="6185634"/>
            <a:ext cx="497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Дорожні валізи, з якими подорожував Леонович</a:t>
            </a:r>
            <a:endParaRPr lang="x-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09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8967B6-2C5F-40D8-8171-29AD2771B908}"/>
              </a:ext>
            </a:extLst>
          </p:cNvPr>
          <p:cNvSpPr/>
          <p:nvPr/>
        </p:nvSpPr>
        <p:spPr>
          <a:xfrm>
            <a:off x="486823" y="235015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утворення Української Народної Республіки Леонтович переїздить до Києва і включається в розбудову української культури. Він організовує Симфонічний оркестр, першу українську хорову капелу, пише багато хорових обробок українських народних пісень</a:t>
            </a:r>
            <a:endParaRPr lang="x-none" sz="22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E0BD23-D7AD-446C-B943-BF5C3B1FE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979" y="408126"/>
            <a:ext cx="2755900" cy="355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3E0B96-2A27-4908-994C-1AD89E3A1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424" y="3300517"/>
            <a:ext cx="5242116" cy="3322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1909F1-AF08-C257-0DD9-89516B2B96CD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9483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DC7F4D-E927-4176-829D-4A8459D93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740" y="2962151"/>
            <a:ext cx="4876800" cy="32385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ECF7DB-D7CA-4A7D-B042-586CB0E7E767}"/>
              </a:ext>
            </a:extLst>
          </p:cNvPr>
          <p:cNvSpPr/>
          <p:nvPr/>
        </p:nvSpPr>
        <p:spPr>
          <a:xfrm>
            <a:off x="381740" y="422687"/>
            <a:ext cx="4990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Бурхливі політичні події змусили композитора переїхати до Тульчина і повернутися до професії вчителя. Леонтович був сповнений нових творчих задумів, але трагічна загибель від рук вбивці обірвала його життя…</a:t>
            </a:r>
            <a:endParaRPr lang="x-none" sz="22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9B84AA-7162-45E8-8FD9-F6C856741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126" y="310719"/>
            <a:ext cx="2820876" cy="3781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952C20-902D-40AF-A00C-45F337480E73}"/>
              </a:ext>
            </a:extLst>
          </p:cNvPr>
          <p:cNvSpPr txBox="1"/>
          <p:nvPr/>
        </p:nvSpPr>
        <p:spPr>
          <a:xfrm>
            <a:off x="5486400" y="4119736"/>
            <a:ext cx="3462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Микола Леонтович з сім’єю – дружиною  Клавдією та донькою  Галиною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C7E9CE-A9A1-41CA-9C11-138C333FEE97}"/>
              </a:ext>
            </a:extLst>
          </p:cNvPr>
          <p:cNvSpPr txBox="1"/>
          <p:nvPr/>
        </p:nvSpPr>
        <p:spPr>
          <a:xfrm>
            <a:off x="492498" y="6268150"/>
            <a:ext cx="482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Будинок-музей Леонтовича. Вінницька область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78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C6B091C-31B7-41C6-A91F-633985415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4982" y="115984"/>
            <a:ext cx="4890624" cy="32572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DFA2D3E-6909-48AA-9C51-1B03FBBC6A4F}"/>
              </a:ext>
            </a:extLst>
          </p:cNvPr>
          <p:cNvSpPr/>
          <p:nvPr/>
        </p:nvSpPr>
        <p:spPr>
          <a:xfrm>
            <a:off x="131153" y="171768"/>
            <a:ext cx="40038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 унікальним є фортепіано Леонтовича. Донька композитора Галина Леонтович згадує: «…Ось за ним у сувору зиму сидів у голоді і холоді батько. Закутає ноги ковдрою, хукає на пальці і грає, грає, наче не помічає жорстокої дійсності. Для нього існувала тільки музика. </a:t>
            </a:r>
            <a:endParaRPr lang="x-none" sz="2000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5650E-514D-4E63-ADF2-EADBA58C1182}"/>
              </a:ext>
            </a:extLst>
          </p:cNvPr>
          <p:cNvSpPr txBox="1"/>
          <p:nvPr/>
        </p:nvSpPr>
        <p:spPr>
          <a:xfrm>
            <a:off x="4691489" y="3373216"/>
            <a:ext cx="389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Фортепіано, на якому грав Леонтович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06368-6DD1-41CA-AD06-3AD0BD8D5054}"/>
              </a:ext>
            </a:extLst>
          </p:cNvPr>
          <p:cNvSpPr txBox="1"/>
          <p:nvPr/>
        </p:nvSpPr>
        <p:spPr>
          <a:xfrm>
            <a:off x="781235" y="4323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E3F5340-1587-4B4E-A145-46265600DE71}"/>
              </a:ext>
            </a:extLst>
          </p:cNvPr>
          <p:cNvSpPr/>
          <p:nvPr/>
        </p:nvSpPr>
        <p:spPr>
          <a:xfrm>
            <a:off x="4572000" y="469275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створила максимальні умови для його творчого спокою і настрою. Вона, очевидно розуміла, ким є і ким залишається Леонтович для України...»</a:t>
            </a:r>
            <a:endParaRPr lang="x-none" sz="2000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7F19D9-3414-4873-83F4-96B09E07C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94" y="3105566"/>
            <a:ext cx="4342976" cy="3257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25FFFA-7617-41CE-8ACB-FCE15497932F}"/>
              </a:ext>
            </a:extLst>
          </p:cNvPr>
          <p:cNvSpPr txBox="1"/>
          <p:nvPr/>
        </p:nvSpPr>
        <p:spPr>
          <a:xfrm>
            <a:off x="1608445" y="636279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Обідня зала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26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E064E60-46FF-4592-B3CB-7855AB1CE6B2}"/>
              </a:ext>
            </a:extLst>
          </p:cNvPr>
          <p:cNvSpPr/>
          <p:nvPr/>
        </p:nvSpPr>
        <p:spPr>
          <a:xfrm>
            <a:off x="133165" y="80261"/>
            <a:ext cx="5761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Микола Леонтович був закоханий у рідні українські пісні і зробив 150 їх обробок для хору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капела 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(без інструментального супроводу). Композитор опрацьовував пісні різних жанрів: календарно-обрядові, ліричні, історичні, чумацькі, жартівливі. На основі українських народних мелодій  він створив хорові композиції, в яких поєднав прийоми народного багатоголосся із засобами класичної поліфонії.</a:t>
            </a:r>
            <a:endParaRPr lang="x-none" sz="20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D951FF-FA0B-4D95-A739-7217D5AAB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653" y="2690899"/>
            <a:ext cx="4121811" cy="36718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7BD8FAD-7FB8-4598-97F4-55CB3A512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924" y="231020"/>
            <a:ext cx="2514845" cy="37722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FCA46E-0AC9-4440-8D21-B83DCC5C5DEA}"/>
              </a:ext>
            </a:extLst>
          </p:cNvPr>
          <p:cNvSpPr txBox="1"/>
          <p:nvPr/>
        </p:nvSpPr>
        <p:spPr>
          <a:xfrm>
            <a:off x="1740023" y="6408407"/>
            <a:ext cx="357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Стіл, за яким працював Леонтович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75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BB55F62-56D0-4F0B-9BBC-5A281A7F34E4}"/>
              </a:ext>
            </a:extLst>
          </p:cNvPr>
          <p:cNvSpPr/>
          <p:nvPr/>
        </p:nvSpPr>
        <p:spPr>
          <a:xfrm>
            <a:off x="119846" y="0"/>
            <a:ext cx="55707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 «Щедрик» композитор удосконалював майже  20 років, зробивши 5  редакцій. В основу «Щедрика» покладена стародавня щедрівка, </a:t>
            </a:r>
          </a:p>
          <a:p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 виконували в період зимових свят. У ній оспівується радість праці, висловлюється побажання добробуту. «Щедрик написано» в </a:t>
            </a: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куплетно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-варіаційній формі. Основна тема (мелодія) не змінюється, а набуває в процесі варіювання різноманітного звучання.</a:t>
            </a:r>
          </a:p>
          <a:p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1.Прослухай хоровий шедевр Леонтовича. </a:t>
            </a:r>
            <a:endParaRPr lang="x-none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2.Зверни увагу як розвивається і збагачується основна мелодія протягом всього твору. </a:t>
            </a:r>
            <a:endParaRPr lang="x-none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3.Завдяки яким елементам музичної мови це відбувається?</a:t>
            </a:r>
            <a:endParaRPr lang="x-none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x-none" sz="2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0F5DEF-F984-469E-9F40-D75663785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434" y="4125650"/>
            <a:ext cx="3191939" cy="2526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47F5E1-639F-410E-BABC-1B7FEAFD0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82"/>
          <a:stretch/>
        </p:blipFill>
        <p:spPr>
          <a:xfrm>
            <a:off x="5303948" y="759780"/>
            <a:ext cx="3533775" cy="4628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F89573-E57B-416A-8828-E28A71E8A5FC}"/>
              </a:ext>
            </a:extLst>
          </p:cNvPr>
          <p:cNvSpPr txBox="1"/>
          <p:nvPr/>
        </p:nvSpPr>
        <p:spPr>
          <a:xfrm>
            <a:off x="5690586" y="5388746"/>
            <a:ext cx="29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Перше видання «Щедрика»</a:t>
            </a:r>
            <a:endParaRPr lang="x-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177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759</Words>
  <Application>Microsoft Office PowerPoint</Application>
  <PresentationFormat>Экран (4:3)</PresentationFormat>
  <Paragraphs>54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Пользователь Windows</cp:lastModifiedBy>
  <cp:revision>46</cp:revision>
  <dcterms:created xsi:type="dcterms:W3CDTF">2020-03-28T09:31:54Z</dcterms:created>
  <dcterms:modified xsi:type="dcterms:W3CDTF">2022-10-13T05:42:38Z</dcterms:modified>
</cp:coreProperties>
</file>