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12"/>
  </p:handoutMasterIdLst>
  <p:sldIdLst>
    <p:sldId id="261" r:id="rId3"/>
    <p:sldId id="262" r:id="rId4"/>
    <p:sldId id="260" r:id="rId5"/>
    <p:sldId id="265" r:id="rId6"/>
    <p:sldId id="266" r:id="rId7"/>
    <p:sldId id="263" r:id="rId8"/>
    <p:sldId id="264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555" autoAdjust="0"/>
    <p:restoredTop sz="91543" autoAdjust="0"/>
  </p:normalViewPr>
  <p:slideViewPr>
    <p:cSldViewPr>
      <p:cViewPr>
        <p:scale>
          <a:sx n="71" d="100"/>
          <a:sy n="71" d="100"/>
        </p:scale>
        <p:origin x="-112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presProps" Target="pres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handoutMaster" Target="handoutMasters/handoutMaster1.xml" /><Relationship Id="rId2" Type="http://schemas.openxmlformats.org/officeDocument/2006/relationships/slideMaster" Target="slideMasters/slideMaster1.xml" /><Relationship Id="rId16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theme" Target="theme/theme1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9EE8-A52B-4DAB-A46E-2F82CB6E6D68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A5E7A-82F7-4BC9-9A51-917B6A4C76A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3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2366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7" name="Рисунок 6" descr="shutterstock_10609697-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48" y="3929066"/>
            <a:ext cx="1131102" cy="1357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  <a:alpha val="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2000"/>
                </a:schemeClr>
              </a:gs>
              <a:gs pos="35000">
                <a:schemeClr val="accent6">
                  <a:tint val="37000"/>
                  <a:satMod val="300000"/>
                  <a:alpha val="36000"/>
                </a:schemeClr>
              </a:gs>
              <a:gs pos="100000">
                <a:schemeClr val="accent6">
                  <a:tint val="15000"/>
                  <a:satMod val="350000"/>
                  <a:alpha val="9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7F0F1657-AF77-463D-8D0B-04250C1E25D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6FE5711-B780-4836-BA46-6CC5ACB4E0A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Casanov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CyrillicHover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CyrillicHover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CyrillicHover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CyrillicHover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CyrillicHove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640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В.Верховинець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 психотерапевтичний вплив фольклору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6241143" y="4077071"/>
            <a:ext cx="2905470" cy="1302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/>
              <a:t>Підготувала: </a:t>
            </a:r>
          </a:p>
          <a:p>
            <a:pPr marL="0" indent="0">
              <a:buNone/>
            </a:pPr>
            <a:r>
              <a:rPr lang="uk-UA" sz="1800"/>
              <a:t>студентка групи ПО(К)-31</a:t>
            </a:r>
          </a:p>
          <a:p>
            <a:pPr marL="0" indent="0">
              <a:buNone/>
            </a:pPr>
            <a:r>
              <a:rPr lang="uk-UA" sz="1800"/>
              <a:t>Абрамик Яна </a:t>
            </a:r>
            <a:endParaRPr lang="uk-UA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88640"/>
            <a:ext cx="565212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</a:rPr>
              <a:t>  Одним з найвідоміших вітчизняних здобутків у галузі вивчення </a:t>
            </a:r>
            <a:r>
              <a:rPr lang="uk-UA" sz="2000" dirty="0" err="1">
                <a:solidFill>
                  <a:schemeClr val="tx2">
                    <a:lumMod val="50000"/>
                  </a:schemeClr>
                </a:solidFill>
              </a:rPr>
              <a:t>естетотерапевтичного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</a:rPr>
              <a:t> потенціалу української народної дитячої пісні є досвід видатного  діяча української культури,педагога В.Верховинця,який знайшов своє відображення у відомому збірнику пісень та ігор для дітей «Весняночка».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</a:rPr>
              <a:t>  Основною формою спілкування дитини з піснею вчений вважав музичну гру, як «найвідповіднішу форму руху для малечі»,надаючи їй перш за все функції психотерапевтичного впливу. Необхідною й достатньою умовою повноцінного сприймання пісні вчений вважав стан повного внутрішнього комфорту,який обов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´язково повинна відчути дитина при спілкуванні з піснею.</a:t>
            </a:r>
          </a:p>
          <a:p>
            <a:pPr marL="0" indent="0">
              <a:buNone/>
            </a:pPr>
            <a:endParaRPr lang="uk-UA"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0677"/>
            <a:ext cx="23812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39552" y="76470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У передмові до першого розділу книги «Про рухові ігри зі співами» </a:t>
            </a:r>
            <a:r>
              <a:rPr lang="uk-UA" dirty="0" err="1"/>
              <a:t>В.Верховинець</a:t>
            </a:r>
            <a:r>
              <a:rPr lang="uk-UA" dirty="0"/>
              <a:t> розповідає про ефективність впровадження рухової музичної гри у педагогічний процес на підставі таких показників: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максимальне урахування фізіологічних та психічних особливостей  дитини;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адекватність виду діяльності  з віком дитини: «гра – це зміст життя дитини»;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наявність позитивного емоційного стану дитини  під час проведення такого виду діяльності.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190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58095" y="2708920"/>
            <a:ext cx="6073520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Досліджуючи народні танці, Верховинець помітив, що одні з них “легкі і милі”, інші – “шумні й бурхливі”, а деякі – “грізні, войовничі”. Таке розмаїття настроїв передається, зауважує педагог, за допомогою “особливої мови українського танцю, яка завжди свіжа, нова і мила”, “мальовничих і широкої, нічим не обмеженої фантазії думок”. Народний танець Василь Миколайович відносив до найефективніших засобів формування національної культури молоді.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" y="3284984"/>
            <a:ext cx="295116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39552" y="26064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Важливого виховного значення верховинець надавав народному хореографічному мистецтву, яке ґрунтується на виразності ритмічного руху і пластики людського тіла. Якщо у давні часи танці виконували комунікативну функцію, то пізніше вони </a:t>
            </a:r>
            <a:r>
              <a:rPr lang="uk-UA" sz="2000" b="1" dirty="0" err="1"/>
              <a:t>естетизувалися</a:t>
            </a:r>
            <a:r>
              <a:rPr lang="uk-UA" sz="2000" b="1" dirty="0"/>
              <a:t> і стали явищем мистецьким, апелюючи вже не до розуму й пам’яті, а безпосередньо до почуттів та естетичної  потреби. </a:t>
            </a:r>
          </a:p>
        </p:txBody>
      </p:sp>
    </p:spTree>
    <p:extLst>
      <p:ext uri="{BB962C8B-B14F-4D97-AF65-F5344CB8AC3E}">
        <p14:creationId xmlns:p14="http://schemas.microsoft.com/office/powerpoint/2010/main" val="372918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11560" y="1305342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У початковій школі елементи української хореографії та зразки пісенно-хореографічного фольклору доцільно застосувати на </a:t>
            </a:r>
            <a:r>
              <a:rPr lang="uk-UA" sz="2400" dirty="0" err="1"/>
              <a:t>уроках</a:t>
            </a:r>
            <a:r>
              <a:rPr lang="uk-UA" sz="2400" dirty="0"/>
              <a:t> музики, народознавства, заняття хореографічних гуртків. Українські народні танці, поставлені з урахуванням вікових особливостей молодших школярів, можуть бути прикрасою будь-якого шкільного свята або іншого виховного заходу. Сьогодні педагогам і вихователям слід звернути особливу увагу на український танець як могутній виховний засіб та якомога частіше його використовувати у навчально-виховному процесі.</a:t>
            </a:r>
          </a:p>
        </p:txBody>
      </p:sp>
    </p:spTree>
    <p:extLst>
      <p:ext uri="{BB962C8B-B14F-4D97-AF65-F5344CB8AC3E}">
        <p14:creationId xmlns:p14="http://schemas.microsoft.com/office/powerpoint/2010/main" val="252768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8067" y="3738523"/>
            <a:ext cx="6084168" cy="30689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Деякі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вимог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tx1"/>
                </a:solidFill>
              </a:rPr>
              <a:t>вибрати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гру,що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дитячому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вікові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tx1"/>
                </a:solidFill>
              </a:rPr>
              <a:t>вгадати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слушного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гри</a:t>
            </a:r>
            <a:r>
              <a:rPr lang="ru-RU" dirty="0">
                <a:solidFill>
                  <a:schemeClr val="tx1"/>
                </a:solidFill>
              </a:rPr>
              <a:t> часу»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tx1"/>
                </a:solidFill>
              </a:rPr>
              <a:t>зацікавити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дітей,для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слід</a:t>
            </a:r>
            <a:r>
              <a:rPr lang="ru-RU" dirty="0">
                <a:solidFill>
                  <a:schemeClr val="tx1"/>
                </a:solidFill>
              </a:rPr>
              <a:t> провести </a:t>
            </a:r>
            <a:r>
              <a:rPr lang="ru-RU" dirty="0" err="1">
                <a:solidFill>
                  <a:schemeClr val="tx1"/>
                </a:solidFill>
              </a:rPr>
              <a:t>гру</a:t>
            </a:r>
            <a:r>
              <a:rPr lang="ru-RU" dirty="0">
                <a:solidFill>
                  <a:schemeClr val="tx1"/>
                </a:solidFill>
              </a:rPr>
              <a:t> легко і </a:t>
            </a:r>
            <a:r>
              <a:rPr lang="ru-RU" dirty="0" err="1">
                <a:solidFill>
                  <a:schemeClr val="tx1"/>
                </a:solidFill>
              </a:rPr>
              <a:t>якнайдоступніше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вихованців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не </a:t>
            </a:r>
            <a:r>
              <a:rPr lang="ru-RU" dirty="0" err="1">
                <a:solidFill>
                  <a:schemeClr val="tx1"/>
                </a:solidFill>
              </a:rPr>
              <a:t>придушувати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дитячу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радість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не бути педантом у </a:t>
            </a:r>
            <a:r>
              <a:rPr lang="ru-RU" dirty="0" err="1">
                <a:solidFill>
                  <a:schemeClr val="tx1"/>
                </a:solidFill>
              </a:rPr>
              <a:t>грі,вчасно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вийти</a:t>
            </a:r>
            <a:r>
              <a:rPr lang="ru-RU" dirty="0">
                <a:solidFill>
                  <a:schemeClr val="tx1"/>
                </a:solidFill>
              </a:rPr>
              <a:t> з кола , </a:t>
            </a:r>
            <a:r>
              <a:rPr lang="ru-RU" dirty="0" err="1">
                <a:solidFill>
                  <a:schemeClr val="tx1"/>
                </a:solidFill>
              </a:rPr>
              <a:t>дати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можливість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самореалізуватися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1026" name="Picture 2" descr="D:\Новая папка (11)\SAM_0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40" y="404664"/>
            <a:ext cx="2880320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30" y="260648"/>
            <a:ext cx="59221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Candara" panose="020E0502030303020204" pitchFamily="34" charset="0"/>
              </a:rPr>
              <a:t>Найвизначнішу роль у процесі </a:t>
            </a:r>
            <a:r>
              <a:rPr lang="uk-UA" sz="2000" dirty="0" err="1">
                <a:latin typeface="Candara" panose="020E0502030303020204" pitchFamily="34" charset="0"/>
              </a:rPr>
              <a:t>естето</a:t>
            </a:r>
            <a:r>
              <a:rPr lang="uk-UA" sz="2000" dirty="0">
                <a:latin typeface="Candara" panose="020E0502030303020204" pitchFamily="34" charset="0"/>
              </a:rPr>
              <a:t>-терапевтичної, розвивальної взаємодії дитини з музичним фольклорним твором вчений відводить педагогові, до якого ставить ряд вимог. Вони базуються на глибокому знанні природи дитини , її потреб , на турботі про щасливе , повноцінне майбутнє маленької людини. Головною метою цих вимог є </a:t>
            </a:r>
            <a:r>
              <a:rPr lang="uk-UA" sz="2000" dirty="0" err="1">
                <a:latin typeface="Candara" panose="020E0502030303020204" pitchFamily="34" charset="0"/>
              </a:rPr>
              <a:t>якнайповніша</a:t>
            </a:r>
            <a:r>
              <a:rPr lang="uk-UA" sz="2000" dirty="0">
                <a:latin typeface="Candara" panose="020E0502030303020204" pitchFamily="34" charset="0"/>
              </a:rPr>
              <a:t> забезпеченість позитивного контакту дитини з музичним твором. Вихідним положенням при цьому , на думку вченого , повинен стати психічний стан дитини «тут і зараз».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86299"/>
            <a:ext cx="8606190" cy="214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300" b="1" dirty="0">
                <a:solidFill>
                  <a:schemeClr val="tx2">
                    <a:lumMod val="50000"/>
                  </a:schemeClr>
                </a:solidFill>
              </a:rPr>
              <a:t>     Надаючи великого значення співу в музичній грі,В.Верховинець підкреслює ритмічну природу музичного мистецтва,яка відповідає фізіологічній потребі дитячого організму саме у ритмічному ,гармонійному,узгодженому русі.</a:t>
            </a:r>
            <a:endParaRPr lang="ru-RU" sz="2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-2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В.Верховинець визначає основний критерій,за яким вихователь може визначити правильність проведення заняття – «кожне зауваження дитини є ознакою того,що вона цікавиться грою,що її індивідуальні здібності  розвиваються,не сплять.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D:\Новая папка (11)\SAM_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968552" cy="33021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476671"/>
            <a:ext cx="8640960" cy="31775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400" dirty="0"/>
              <a:t>Іншою галуззю фольклору, яка має безпосереднє відношення до діяльності педагога і митця, є народне драматичне мистецтво. Створюючи музично-ігровий репертуар для дітей, Верховинець звернувся до українського ігрового фольклору, який поступово відмежувався від обряду і, зберігаючи свою образно-драматургічну природу, перейшов у повсякденний побут. Найкращі зразки драматичного фольклору – епізоди українських обрядів, народні ігри – мають важливе педагогічне значення. Вони сприяють вихованню національної самосвідомості, гідності, патріотичних почуттів. Активізації творчих здібностей, всебічному розвиткові молодших школярів. Їх доцільно застосувати під час проведення тематичних ранків. На </a:t>
            </a:r>
            <a:r>
              <a:rPr lang="uk-UA" sz="2400" dirty="0" err="1"/>
              <a:t>уроках</a:t>
            </a:r>
            <a:r>
              <a:rPr lang="uk-UA" sz="2400" dirty="0"/>
              <a:t> музики, народознавства, у роботі шкільних мистецьких гуртків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54222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914911" cy="265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3469593"/>
            <a:ext cx="221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Маланка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1740" y="482604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 обрядовий танець </a:t>
            </a:r>
            <a:r>
              <a:rPr lang="uk-UA" b="1" dirty="0" err="1"/>
              <a:t>наІвана</a:t>
            </a:r>
            <a:r>
              <a:rPr lang="uk-UA" b="1" dirty="0"/>
              <a:t> Купала</a:t>
            </a:r>
          </a:p>
        </p:txBody>
      </p:sp>
    </p:spTree>
    <p:extLst>
      <p:ext uri="{BB962C8B-B14F-4D97-AF65-F5344CB8AC3E}">
        <p14:creationId xmlns:p14="http://schemas.microsoft.com/office/powerpoint/2010/main" val="179904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Отже, український фольклор – ефективний засіб виховання у діяльності і спадщині В. М. Верховинця, джерело його творчих досягнень у царині національного музичного і хореографічного мистецтва. Актуальність педагогічних ідей і досвіду видатного педагога, музикознавця, етнографа, композитора потребує їх широкого впровадження у сучасну практику виховання молодого покоління.</a:t>
            </a:r>
          </a:p>
        </p:txBody>
      </p:sp>
    </p:spTree>
    <p:extLst>
      <p:ext uri="{BB962C8B-B14F-4D97-AF65-F5344CB8AC3E}">
        <p14:creationId xmlns:p14="http://schemas.microsoft.com/office/powerpoint/2010/main" val="1998641652"/>
      </p:ext>
    </p:extLst>
  </p:cSld>
  <p:clrMapOvr>
    <a:masterClrMapping/>
  </p:clrMapOvr>
</p:sld>
</file>

<file path=ppt/theme/theme1.xml><?xml version="1.0" encoding="utf-8"?>
<a:theme xmlns:a="http://schemas.openxmlformats.org/drawingml/2006/main" name="TS03001030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F48AD7-791F-459C-A9D3-5B9A7D9B96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TS030010304</Template>
  <TotalTime>490</TotalTime>
  <Words>704</Words>
  <Application>Microsoft Office PowerPoint</Application>
  <PresentationFormat>Екран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TS030010304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КОСТЮМ</dc:title>
  <dc:creator>дом</dc:creator>
  <cp:lastModifiedBy>Яна Абрамик</cp:lastModifiedBy>
  <cp:revision>57</cp:revision>
  <cp:lastPrinted>2018-09-08T15:51:01Z</cp:lastPrinted>
  <dcterms:created xsi:type="dcterms:W3CDTF">2014-03-14T19:03:52Z</dcterms:created>
  <dcterms:modified xsi:type="dcterms:W3CDTF">2022-10-26T09:51:52Z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TC030010304</vt:lpwstr>
  </property>
</Properties>
</file>