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61" r:id="rId6"/>
    <p:sldId id="262" r:id="rId7"/>
    <p:sldId id="263" r:id="rId8"/>
    <p:sldId id="264" r:id="rId9"/>
    <p:sldId id="265" r:id="rId10"/>
    <p:sldId id="268" r:id="rId11"/>
    <p:sldId id="266" r:id="rId12"/>
    <p:sldId id="267" r:id="rId13"/>
    <p:sldId id="270" r:id="rId14"/>
    <p:sldId id="271" r:id="rId15"/>
    <p:sldId id="272" r:id="rId16"/>
    <p:sldId id="285" r:id="rId17"/>
    <p:sldId id="286" r:id="rId18"/>
    <p:sldId id="273" r:id="rId19"/>
    <p:sldId id="274" r:id="rId20"/>
    <p:sldId id="275" r:id="rId21"/>
    <p:sldId id="276" r:id="rId22"/>
    <p:sldId id="277" r:id="rId23"/>
    <p:sldId id="278" r:id="rId24"/>
    <p:sldId id="284" r:id="rId25"/>
    <p:sldId id="279" r:id="rId26"/>
    <p:sldId id="287" r:id="rId27"/>
    <p:sldId id="280" r:id="rId28"/>
    <p:sldId id="281" r:id="rId29"/>
    <p:sldId id="282" r:id="rId30"/>
    <p:sldId id="283" r:id="rId3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C16"/>
    <a:srgbClr val="0C788E"/>
    <a:srgbClr val="006666"/>
    <a:srgbClr val="0099CC"/>
    <a:srgbClr val="3366CC"/>
    <a:srgbClr val="660033"/>
    <a:srgbClr val="003399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3" autoAdjust="0"/>
    <p:restoredTop sz="94652" autoAdjust="0"/>
  </p:normalViewPr>
  <p:slideViewPr>
    <p:cSldViewPr>
      <p:cViewPr>
        <p:scale>
          <a:sx n="73" d="100"/>
          <a:sy n="73" d="100"/>
        </p:scale>
        <p:origin x="-11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7DDD2-CD40-464E-BCB3-223DDAD687F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7A4B3-F2FE-46B5-8EDC-CC55D147B95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B6DA0-3AE5-4C8A-B167-7F67B5E46D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B3C41-8252-4CE6-AE5D-13B6326D96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95704-1695-47AA-B80E-9AD234717ACE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34D9B-80DB-4168-98AD-CF532CE9DD46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EBC5D-3868-449B-A89D-35D5F006D205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8A53E-7788-4B9E-A619-779A1A7F0982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04EAE-C510-4E95-9824-ED2845C26861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BBF5D-FBBB-4877-AB97-E56DA4929B7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F94DD-FB7A-4E34-9B72-0CF1C8253FA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BFDEE3-3E05-4A66-9B60-0A20B037DF6B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619250" y="5445125"/>
            <a:ext cx="5832475" cy="647700"/>
          </a:xfrm>
        </p:spPr>
        <p:txBody>
          <a:bodyPr/>
          <a:lstStyle/>
          <a:p>
            <a:r>
              <a:rPr lang="ru-RU" sz="2400" b="1" dirty="0" err="1" smtClean="0">
                <a:solidFill>
                  <a:srgbClr val="663300"/>
                </a:solidFill>
              </a:rPr>
              <a:t>В.О.Сухомлинський</a:t>
            </a:r>
            <a:endParaRPr lang="es-ES" sz="2400" b="1" dirty="0">
              <a:solidFill>
                <a:srgbClr val="6633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6578" y="6643710"/>
            <a:ext cx="2357422" cy="21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Prezentacii.com</a:t>
            </a:r>
            <a:endParaRPr lang="ru-RU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38742" y="548680"/>
            <a:ext cx="84359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r">
              <a:defRPr/>
            </a:pPr>
            <a:r>
              <a:rPr lang="uk-UA" b="1" i="1" kern="0" dirty="0" smtClean="0">
                <a:solidFill>
                  <a:srgbClr val="FF0000"/>
                </a:solidFill>
              </a:rPr>
              <a:t>“Знедолена  природою дитина </a:t>
            </a:r>
            <a:br>
              <a:rPr lang="uk-UA" b="1" i="1" kern="0" dirty="0" smtClean="0">
                <a:solidFill>
                  <a:srgbClr val="FF0000"/>
                </a:solidFill>
              </a:rPr>
            </a:br>
            <a:r>
              <a:rPr lang="uk-UA" b="1" i="1" kern="0" dirty="0" smtClean="0">
                <a:solidFill>
                  <a:srgbClr val="FF0000"/>
                </a:solidFill>
              </a:rPr>
              <a:t>не повинна знати,  </a:t>
            </a:r>
            <a:br>
              <a:rPr lang="uk-UA" b="1" i="1" kern="0" dirty="0" smtClean="0">
                <a:solidFill>
                  <a:srgbClr val="FF0000"/>
                </a:solidFill>
              </a:rPr>
            </a:br>
            <a:r>
              <a:rPr lang="uk-UA" b="1" i="1" kern="0" dirty="0" smtClean="0">
                <a:solidFill>
                  <a:srgbClr val="FF0000"/>
                </a:solidFill>
              </a:rPr>
              <a:t>що у неї слабкий розум, слабкі сили. Виховання такої дитини має  бути у сто разів ніжнішим, чуйнішим, дбайливішим.”</a:t>
            </a:r>
            <a:endParaRPr lang="ru-RU" sz="2400" b="1" i="1" kern="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76672"/>
            <a:ext cx="4536503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702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>
                <a:solidFill>
                  <a:srgbClr val="FF0000"/>
                </a:solidFill>
              </a:rPr>
              <a:t>Як оплачується робота спеціалістів, які проводять корекційно –розвиткові заняття???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038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500" dirty="0">
                <a:solidFill>
                  <a:schemeClr val="accent6"/>
                </a:solidFill>
              </a:rPr>
              <a:t>Договір на проведення </a:t>
            </a:r>
            <a:r>
              <a:rPr lang="uk-UA" sz="2500" dirty="0" smtClean="0">
                <a:solidFill>
                  <a:schemeClr val="accent6"/>
                </a:solidFill>
              </a:rPr>
              <a:t/>
            </a:r>
            <a:br>
              <a:rPr lang="uk-UA" sz="2500" dirty="0" smtClean="0">
                <a:solidFill>
                  <a:schemeClr val="accent6"/>
                </a:solidFill>
              </a:rPr>
            </a:br>
            <a:r>
              <a:rPr lang="uk-UA" sz="2500" dirty="0" smtClean="0">
                <a:solidFill>
                  <a:schemeClr val="accent6"/>
                </a:solidFill>
              </a:rPr>
              <a:t>корекційно-розвивальних </a:t>
            </a:r>
            <a:r>
              <a:rPr lang="uk-UA" sz="2500" dirty="0">
                <a:solidFill>
                  <a:schemeClr val="accent6"/>
                </a:solidFill>
              </a:rPr>
              <a:t>занять</a:t>
            </a:r>
            <a:endParaRPr lang="ru-RU" sz="2500" dirty="0">
              <a:solidFill>
                <a:schemeClr val="accent6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2983680" cy="45259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72816"/>
            <a:ext cx="2881783" cy="42930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464" y="2132856"/>
            <a:ext cx="2845614" cy="256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5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dirty="0">
                <a:solidFill>
                  <a:schemeClr val="accent6"/>
                </a:solidFill>
              </a:rPr>
              <a:t>Акт прийняття проведення корекційно-розвивальних занять</a:t>
            </a:r>
            <a:endParaRPr lang="ru-RU" sz="2500" dirty="0">
              <a:solidFill>
                <a:schemeClr val="accent6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072" y="1600200"/>
            <a:ext cx="3015855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307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Безпосередньо </a:t>
            </a:r>
            <a:r>
              <a:rPr lang="uk-UA" dirty="0" smtClean="0">
                <a:solidFill>
                  <a:srgbClr val="FF0000"/>
                </a:solidFill>
              </a:rPr>
              <a:t>будь-яка </a:t>
            </a:r>
            <a:r>
              <a:rPr lang="uk-UA" dirty="0">
                <a:solidFill>
                  <a:srgbClr val="FF0000"/>
                </a:solidFill>
              </a:rPr>
              <a:t>робота з дітьми з ООП розпочинається з налагодження контакту.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Рисунок 4" descr="Картинки по запросу Інклюзія: стан, виклики, перспектив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12976"/>
            <a:ext cx="3960639" cy="284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20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r>
              <a:rPr lang="uk-UA" sz="2000" dirty="0">
                <a:solidFill>
                  <a:schemeClr val="accent6"/>
                </a:solidFill>
              </a:rPr>
              <a:t>Якщо це стосується дитини з синдромом  Дауна, то я зосереджую свою увагу  на розвитку пізнавальних процесів, а також комунікативному розвитку дитини, так як у них є значне відставання розмовної мови.</a:t>
            </a:r>
            <a:endParaRPr lang="ru-RU" sz="2000" dirty="0">
              <a:solidFill>
                <a:schemeClr val="accent6"/>
              </a:solidFill>
            </a:endParaRPr>
          </a:p>
          <a:p>
            <a:r>
              <a:rPr lang="uk-UA" sz="2000" dirty="0">
                <a:solidFill>
                  <a:schemeClr val="accent6"/>
                </a:solidFill>
              </a:rPr>
              <a:t>Дитина з СДУГ потребує  розвиток пізнавальних процесів та </a:t>
            </a:r>
            <a:r>
              <a:rPr lang="uk-UA" sz="2000" dirty="0" err="1">
                <a:solidFill>
                  <a:schemeClr val="accent6"/>
                </a:solidFill>
              </a:rPr>
              <a:t>емоційно</a:t>
            </a:r>
            <a:r>
              <a:rPr lang="uk-UA" sz="2000" dirty="0">
                <a:solidFill>
                  <a:schemeClr val="accent6"/>
                </a:solidFill>
              </a:rPr>
              <a:t> – вольової сфери</a:t>
            </a:r>
            <a:endParaRPr lang="ru-RU" sz="2000" dirty="0">
              <a:solidFill>
                <a:schemeClr val="accent6"/>
              </a:solidFill>
            </a:endParaRPr>
          </a:p>
          <a:p>
            <a:r>
              <a:rPr lang="uk-UA" sz="2000" dirty="0">
                <a:solidFill>
                  <a:schemeClr val="accent6"/>
                </a:solidFill>
              </a:rPr>
              <a:t>Дитина з ЗПР потребує удосконалювати просторово- </a:t>
            </a:r>
            <a:r>
              <a:rPr lang="uk-UA" sz="2000" dirty="0" err="1">
                <a:solidFill>
                  <a:schemeClr val="accent6"/>
                </a:solidFill>
              </a:rPr>
              <a:t>орієнтаційну</a:t>
            </a:r>
            <a:r>
              <a:rPr lang="uk-UA" sz="2000" dirty="0">
                <a:solidFill>
                  <a:schemeClr val="accent6"/>
                </a:solidFill>
              </a:rPr>
              <a:t>  координацію , загальну та дрібну моторику , формувати пізнавальну діяльність, збагачувати словниковий запас</a:t>
            </a:r>
            <a:endParaRPr lang="ru-RU" sz="2000" dirty="0">
              <a:solidFill>
                <a:schemeClr val="accent6"/>
              </a:solidFill>
            </a:endParaRPr>
          </a:p>
          <a:p>
            <a:r>
              <a:rPr lang="uk-UA" sz="2000" dirty="0">
                <a:solidFill>
                  <a:schemeClr val="accent6"/>
                </a:solidFill>
              </a:rPr>
              <a:t>Дитина з функціональним порушенням зору потребує удосконалення ручної та пальчикової моторики, розвиток артикуляційної моторики, та усіх пізнавальних процесів</a:t>
            </a:r>
            <a:r>
              <a:rPr lang="uk-UA" sz="2000" dirty="0" smtClean="0">
                <a:solidFill>
                  <a:schemeClr val="accent6"/>
                </a:solidFill>
              </a:rPr>
              <a:t>.</a:t>
            </a:r>
            <a:endParaRPr lang="ru-RU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90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accent6"/>
                </a:solidFill>
              </a:rPr>
              <a:t>Щоденний план роботи</a:t>
            </a:r>
            <a:r>
              <a:rPr lang="ru-RU" dirty="0">
                <a:solidFill>
                  <a:schemeClr val="accent6"/>
                </a:solidFill>
              </a:rPr>
              <a:t/>
            </a:r>
            <a:br>
              <a:rPr lang="ru-RU" dirty="0">
                <a:solidFill>
                  <a:schemeClr val="accent6"/>
                </a:solidFill>
              </a:rPr>
            </a:br>
            <a:r>
              <a:rPr lang="uk-UA" b="1" dirty="0" smtClean="0">
                <a:solidFill>
                  <a:schemeClr val="accent6"/>
                </a:solidFill>
              </a:rPr>
              <a:t>асистента вихователя</a:t>
            </a:r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40098"/>
            <a:ext cx="8229600" cy="4246167"/>
          </a:xfrm>
        </p:spPr>
      </p:pic>
    </p:spTree>
    <p:extLst>
      <p:ext uri="{BB962C8B-B14F-4D97-AF65-F5344CB8AC3E}">
        <p14:creationId xmlns:p14="http://schemas.microsoft.com/office/powerpoint/2010/main" val="241333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500" b="1" dirty="0">
                <a:solidFill>
                  <a:schemeClr val="accent6"/>
                </a:solidFill>
              </a:rPr>
              <a:t>ЩОДЕННИК СПОСТЕРЕЖЕНЬ</a:t>
            </a:r>
            <a:r>
              <a:rPr lang="ru-RU" sz="2500" dirty="0">
                <a:solidFill>
                  <a:schemeClr val="accent6"/>
                </a:solidFill>
              </a:rPr>
              <a:t/>
            </a:r>
            <a:br>
              <a:rPr lang="ru-RU" sz="2500" dirty="0">
                <a:solidFill>
                  <a:schemeClr val="accent6"/>
                </a:solidFill>
              </a:rPr>
            </a:br>
            <a:r>
              <a:rPr lang="uk-UA" sz="2500" b="1" dirty="0" smtClean="0">
                <a:solidFill>
                  <a:schemeClr val="accent6"/>
                </a:solidFill>
              </a:rPr>
              <a:t>асистента вихователя</a:t>
            </a:r>
            <a:endParaRPr lang="ru-RU" sz="2500" dirty="0">
              <a:solidFill>
                <a:schemeClr val="accent6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268760"/>
            <a:ext cx="8464817" cy="5184576"/>
          </a:xfrm>
        </p:spPr>
      </p:pic>
    </p:spTree>
    <p:extLst>
      <p:ext uri="{BB962C8B-B14F-4D97-AF65-F5344CB8AC3E}">
        <p14:creationId xmlns:p14="http://schemas.microsoft.com/office/powerpoint/2010/main" val="75500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237434" cy="5649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76672"/>
            <a:ext cx="4104456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26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3939902" cy="5253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47693"/>
            <a:ext cx="3975906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34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>
                <a:solidFill>
                  <a:srgbClr val="FF0000"/>
                </a:solidFill>
              </a:rPr>
              <a:t>Організація  інклюзивного  навчання визначена у </a:t>
            </a:r>
            <a:r>
              <a:rPr lang="uk-UA" sz="3600" dirty="0" smtClean="0">
                <a:solidFill>
                  <a:srgbClr val="FF0000"/>
                </a:solidFill>
              </a:rPr>
              <a:t>документах: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defTabSz="914363" eaLnBrk="1" fontAlgn="auto" hangingPunct="1">
              <a:spcAft>
                <a:spcPts val="0"/>
              </a:spcAft>
              <a:defRPr/>
            </a:pPr>
            <a:r>
              <a:rPr lang="uk-UA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Концепція розвитку інклюзивного навчання (наказ МОН України від 01.10.2010 р. № 912)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uk-UA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організації інклюзивного навчання у загальноосвітніх навчальних закладах (Постанова Кабінету Міністрів України від 15 серпня 2011 р. № 872)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uk-UA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uk-UA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заходів,щодо</a:t>
            </a:r>
            <a:r>
              <a:rPr lang="uk-UA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забезпечення права на освіту дітей з особливими освітніми потребами, у тому числі дітей-інвалідів (наказ МОН України від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14.06. </a:t>
            </a:r>
            <a:r>
              <a:rPr lang="uk-UA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uk-UA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 №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768</a:t>
            </a:r>
            <a:r>
              <a:rPr lang="uk-UA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defRPr/>
            </a:pPr>
            <a:r>
              <a:rPr lang="uk-UA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 щодо впровадження інклюзивного навчання в дошкільних та загальноосвітніх навчальних закладах на період до 2015 року (наказ МОН України </a:t>
            </a:r>
            <a:r>
              <a:rPr lang="uk-UA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23.07. </a:t>
            </a:r>
            <a:r>
              <a:rPr lang="uk-UA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uk-UA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 №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1034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defRPr/>
            </a:pPr>
            <a:r>
              <a:rPr lang="uk-UA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Концепція розвитку інклюзивного навчання (наказ МОН України від 01.10.2010 р. № 912)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88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7740352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925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244408" cy="6183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042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884368" cy="5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4029912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6" y="908720"/>
            <a:ext cx="4029912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7401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836712"/>
            <a:ext cx="4137924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7" y="803730"/>
            <a:ext cx="4218933" cy="5625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728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634630" cy="612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8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856895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5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48680"/>
            <a:ext cx="4095156" cy="5757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47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49" y="404664"/>
            <a:ext cx="4680500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4176464" cy="58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68" y="692696"/>
            <a:ext cx="3958243" cy="580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76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eaLnBrk="1" hangingPunct="1">
              <a:defRPr/>
            </a:pPr>
            <a:r>
              <a:rPr lang="uk-UA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</a:t>
            </a:r>
            <a:r>
              <a:rPr lang="uk-UA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 інклюзивного навчання у загальноосвітніх навчальних закладах (Постанова Кабінету Міністрів України від 15 серпня 2011 р. № 872)</a:t>
            </a:r>
            <a:endParaRPr lang="ru-RU" sz="1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uk-UA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uk-UA" sz="1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заходів,щодо</a:t>
            </a:r>
            <a:r>
              <a:rPr lang="uk-UA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забезпечення права на освіту дітей з особливими освітніми потребами, у тому числі дітей-інвалідів (наказ МОН України від </a:t>
            </a:r>
            <a:r>
              <a:rPr lang="ru-RU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14.06. </a:t>
            </a:r>
            <a:r>
              <a:rPr lang="uk-UA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uk-UA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 № </a:t>
            </a:r>
            <a:r>
              <a:rPr lang="ru-RU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768</a:t>
            </a:r>
            <a:r>
              <a:rPr lang="uk-UA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defRPr/>
            </a:pPr>
            <a:r>
              <a:rPr lang="uk-UA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 щодо впровадження інклюзивного навчання в дошкільних та загальноосвітніх навчальних закладах на період до 2015 року (наказ МОН України від </a:t>
            </a:r>
            <a:r>
              <a:rPr lang="ru-RU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23.07. </a:t>
            </a:r>
            <a:r>
              <a:rPr lang="uk-UA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uk-UA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 № </a:t>
            </a:r>
            <a:r>
              <a:rPr lang="ru-RU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1034</a:t>
            </a:r>
            <a:r>
              <a:rPr lang="uk-UA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defRPr/>
            </a:pPr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Постанова КМУ «Про </a:t>
            </a:r>
            <a:r>
              <a:rPr lang="ru-RU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затвердження</a:t>
            </a:r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Порядку </a:t>
            </a:r>
            <a:r>
              <a:rPr lang="ru-RU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інклюзивних</a:t>
            </a:r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закладах </a:t>
            </a:r>
            <a:r>
              <a:rPr lang="ru-RU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10.04.2019 № </a:t>
            </a:r>
            <a:r>
              <a:rPr lang="ru-RU" sz="1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530</a:t>
            </a:r>
          </a:p>
          <a:p>
            <a:pPr eaLnBrk="1" hangingPunct="1">
              <a:defRPr/>
            </a:pPr>
            <a:r>
              <a:rPr lang="uk-UA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 МОН «Про затвердження Типового переліку спеціальних засобів корекції психофізичного розвитку дітей з особливими освітніми потребами, які навчаються в інклюзивних та спеціальних групах закладів дошкільної освіти» від 01.04.2019 № </a:t>
            </a:r>
            <a:r>
              <a:rPr lang="uk-UA" sz="1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423</a:t>
            </a:r>
          </a:p>
          <a:p>
            <a:pPr eaLnBrk="1" hangingPunct="1">
              <a:defRPr/>
            </a:pPr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МОН «</a:t>
            </a:r>
            <a:r>
              <a:rPr lang="ru-RU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інклюзивного</a:t>
            </a:r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закладах </a:t>
            </a:r>
            <a:r>
              <a:rPr lang="ru-RU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2019/2020 н. р.» </a:t>
            </a:r>
            <a:r>
              <a:rPr lang="ru-RU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26.06.2019 № 1/9-409</a:t>
            </a:r>
            <a:endParaRPr lang="uk-UA" sz="18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1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116512" cy="4564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331640" y="5784494"/>
            <a:ext cx="6780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Дяку</a:t>
            </a:r>
            <a:r>
              <a:rPr lang="uk-UA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ємо</a:t>
            </a:r>
            <a:r>
              <a:rPr lang="uk-UA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 увагу!!!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951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Інклюзивне навчання в Коломийському ЗДО №11 «Сонечко»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348880"/>
            <a:ext cx="8229600" cy="3273227"/>
          </a:xfrm>
        </p:spPr>
        <p:txBody>
          <a:bodyPr/>
          <a:lstStyle/>
          <a:p>
            <a:pPr marL="0" indent="0">
              <a:buNone/>
            </a:pPr>
            <a:r>
              <a:rPr lang="uk-UA" sz="2400" dirty="0" smtClean="0">
                <a:solidFill>
                  <a:schemeClr val="accent6"/>
                </a:solidFill>
              </a:rPr>
              <a:t>Наш ЗДО налічує 174 дитини в 6-ти групах.</a:t>
            </a:r>
          </a:p>
          <a:p>
            <a:r>
              <a:rPr lang="uk-UA" sz="2400" dirty="0" smtClean="0">
                <a:solidFill>
                  <a:schemeClr val="accent6"/>
                </a:solidFill>
              </a:rPr>
              <a:t>2018-2019н.р. – 2 діток з особливими освітніми потребами, відповідно 2 інклюзивні групи, адже дітки різного віку та з різними діагнозами.</a:t>
            </a:r>
          </a:p>
          <a:p>
            <a:r>
              <a:rPr lang="uk-UA" sz="2400" dirty="0" smtClean="0">
                <a:solidFill>
                  <a:schemeClr val="accent6"/>
                </a:solidFill>
              </a:rPr>
              <a:t>2019-2020н.р. – 4 дитини з ООП та 4 інклюзивні групи (4 асистенти вихователя)</a:t>
            </a:r>
          </a:p>
          <a:p>
            <a:pPr marL="0" indent="0">
              <a:buNone/>
            </a:pPr>
            <a:endParaRPr lang="uk-UA" sz="2400" dirty="0" smtClean="0"/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786578" y="6643710"/>
            <a:ext cx="2357422" cy="21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Prezentacii.com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000" dirty="0">
                <a:solidFill>
                  <a:srgbClr val="FF0000"/>
                </a:solidFill>
              </a:rPr>
              <a:t>Які зміни відбулися </a:t>
            </a:r>
            <a:r>
              <a:rPr lang="uk-UA" sz="3000" dirty="0" smtClean="0">
                <a:solidFill>
                  <a:srgbClr val="FF0000"/>
                </a:solidFill>
              </a:rPr>
              <a:t/>
            </a:r>
            <a:br>
              <a:rPr lang="uk-UA" sz="3000" dirty="0" smtClean="0">
                <a:solidFill>
                  <a:srgbClr val="FF0000"/>
                </a:solidFill>
              </a:rPr>
            </a:br>
            <a:r>
              <a:rPr lang="uk-UA" sz="3000" dirty="0" smtClean="0">
                <a:solidFill>
                  <a:srgbClr val="FF0000"/>
                </a:solidFill>
              </a:rPr>
              <a:t>у </a:t>
            </a:r>
            <a:r>
              <a:rPr lang="uk-UA" sz="3000" dirty="0">
                <a:solidFill>
                  <a:srgbClr val="FF0000"/>
                </a:solidFill>
              </a:rPr>
              <a:t>навантаженні педагогів</a:t>
            </a:r>
            <a:r>
              <a:rPr lang="uk-UA" sz="3000" dirty="0" smtClean="0">
                <a:solidFill>
                  <a:srgbClr val="FF0000"/>
                </a:solidFill>
              </a:rPr>
              <a:t>?</a:t>
            </a:r>
            <a:endParaRPr lang="ru-RU" sz="3000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uk-UA" sz="2000" dirty="0" smtClean="0">
                <a:solidFill>
                  <a:srgbClr val="FF0000"/>
                </a:solidFill>
              </a:rPr>
              <a:t>Вихователь на 27 робочих годин в тиждень має не 0,9 ставки а 1,05</a:t>
            </a:r>
          </a:p>
          <a:p>
            <a:r>
              <a:rPr lang="uk-UA" sz="2000" dirty="0" smtClean="0">
                <a:solidFill>
                  <a:srgbClr val="FF0000"/>
                </a:solidFill>
              </a:rPr>
              <a:t>Вже минулого року всі педагогічні працівники інклюзивних груп мали 56 днів щорічної чергової відпустки</a:t>
            </a:r>
          </a:p>
          <a:p>
            <a:r>
              <a:rPr lang="uk-UA" sz="2000" dirty="0" smtClean="0">
                <a:solidFill>
                  <a:srgbClr val="FF0000"/>
                </a:solidFill>
              </a:rPr>
              <a:t>Щомісячна доплата в розмірі до 20% в залежності від відвідування дітьми з ООП ЗДО</a:t>
            </a:r>
          </a:p>
          <a:p>
            <a:r>
              <a:rPr lang="uk-UA" sz="2000" dirty="0" smtClean="0"/>
              <a:t>На жаль доплату помічникам перекриває доплата до мінімальної заробітної плати.</a:t>
            </a:r>
          </a:p>
          <a:p>
            <a:r>
              <a:rPr lang="uk-UA" sz="2000" dirty="0" smtClean="0"/>
              <a:t> </a:t>
            </a:r>
            <a:r>
              <a:rPr lang="uk-UA" sz="2000" dirty="0" smtClean="0">
                <a:solidFill>
                  <a:srgbClr val="FF0000"/>
                </a:solidFill>
              </a:rPr>
              <a:t>Всі педагогічні працівники, які проводять корекційно-розвивальні заняття мають додаткове навантаження 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>
                <a:solidFill>
                  <a:srgbClr val="FF0000"/>
                </a:solidFill>
              </a:rPr>
              <a:t>Важливо!!!</a:t>
            </a:r>
          </a:p>
          <a:p>
            <a:pPr marL="0" indent="0" algn="ctr">
              <a:buNone/>
            </a:pPr>
            <a:r>
              <a:rPr lang="uk-UA" sz="2500" dirty="0" smtClean="0">
                <a:solidFill>
                  <a:srgbClr val="FF0000"/>
                </a:solidFill>
              </a:rPr>
              <a:t>Асистент вихователя – не асистент дитини. Це педагог (освіта педагогічна, не обов'язково дошкільна) </a:t>
            </a:r>
            <a:r>
              <a:rPr lang="uk-UA" sz="2500" b="1" dirty="0" smtClean="0">
                <a:solidFill>
                  <a:srgbClr val="FF0000"/>
                </a:solidFill>
              </a:rPr>
              <a:t>допомагає</a:t>
            </a:r>
            <a:r>
              <a:rPr lang="uk-UA" sz="2500" dirty="0" smtClean="0">
                <a:solidFill>
                  <a:srgbClr val="FF0000"/>
                </a:solidFill>
              </a:rPr>
              <a:t> дітям з ООП виконувати завдання вихователя, проте </a:t>
            </a:r>
            <a:r>
              <a:rPr lang="uk-UA" sz="2500" b="1" dirty="0" smtClean="0">
                <a:solidFill>
                  <a:srgbClr val="FF0000"/>
                </a:solidFill>
              </a:rPr>
              <a:t>працює з усією групою дітей, </a:t>
            </a:r>
            <a:r>
              <a:rPr lang="ru-RU" sz="2500" b="1" dirty="0" smtClean="0">
                <a:solidFill>
                  <a:srgbClr val="FF0000"/>
                </a:solidFill>
              </a:rPr>
              <a:t>батьками.</a:t>
            </a:r>
          </a:p>
          <a:p>
            <a:pPr marL="0" indent="0" algn="ctr">
              <a:buNone/>
            </a:pPr>
            <a:r>
              <a:rPr lang="uk-UA" sz="2500" dirty="0" smtClean="0">
                <a:solidFill>
                  <a:srgbClr val="FF0000"/>
                </a:solidFill>
              </a:rPr>
              <a:t>Коли діток з ООП немає в садку, асистент працює з усіма дітками, проводить бесіди про «особливих» дітей та їх місце у суспільстві, виховує повагу до всіх, що всі ми рівні, маємо однакові права.</a:t>
            </a:r>
            <a:endParaRPr lang="ru-RU" sz="25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uk-UA" sz="2500" b="1" dirty="0" smtClean="0">
                <a:solidFill>
                  <a:srgbClr val="FF0000"/>
                </a:solidFill>
              </a:rPr>
              <a:t>В одній інклюзивній групі навчається 1-3 дитини одного віку з одним діагнозом.</a:t>
            </a:r>
          </a:p>
          <a:p>
            <a:pPr marL="0" indent="0" algn="ctr">
              <a:buNone/>
            </a:pPr>
            <a:endParaRPr lang="uk-UA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Висновок ІРЦ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556793"/>
            <a:ext cx="2769548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484785"/>
            <a:ext cx="2687441" cy="4104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798" y="1511154"/>
            <a:ext cx="2706786" cy="350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8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6"/>
                </a:solidFill>
              </a:rPr>
              <a:t>Індивідуальна програма розвитку</a:t>
            </a:r>
            <a:endParaRPr lang="ru-RU" dirty="0">
              <a:solidFill>
                <a:schemeClr val="accent6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3" y="1700809"/>
            <a:ext cx="3139588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594" y="1700808"/>
            <a:ext cx="2715377" cy="410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71" y="1700808"/>
            <a:ext cx="2976503" cy="4523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257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uk-UA" sz="2800" dirty="0">
                <a:solidFill>
                  <a:schemeClr val="accent6"/>
                </a:solidFill>
              </a:rPr>
              <a:t>Щоб розробити та реалізувати ІПР дитини з ООП, учасники команди психолого-педагогічного супроводу</a:t>
            </a:r>
            <a:r>
              <a:rPr lang="uk-UA" sz="2800" dirty="0" smtClean="0">
                <a:solidFill>
                  <a:schemeClr val="accent6"/>
                </a:solidFill>
              </a:rPr>
              <a:t>:</a:t>
            </a:r>
            <a:endParaRPr lang="ru-RU" sz="2800" dirty="0">
              <a:solidFill>
                <a:schemeClr val="accent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 lvl="0"/>
            <a:r>
              <a:rPr lang="uk-UA" sz="2500" dirty="0" smtClean="0">
                <a:solidFill>
                  <a:schemeClr val="accent6"/>
                </a:solidFill>
              </a:rPr>
              <a:t>визначають </a:t>
            </a:r>
            <a:r>
              <a:rPr lang="uk-UA" sz="2500" dirty="0">
                <a:solidFill>
                  <a:schemeClr val="accent6"/>
                </a:solidFill>
              </a:rPr>
              <a:t>сильні сторони і потреби </a:t>
            </a:r>
            <a:r>
              <a:rPr lang="uk-UA" sz="2500" dirty="0" smtClean="0">
                <a:solidFill>
                  <a:schemeClr val="accent6"/>
                </a:solidFill>
              </a:rPr>
              <a:t>дитини;</a:t>
            </a:r>
            <a:endParaRPr lang="ru-RU" sz="2500" dirty="0">
              <a:solidFill>
                <a:schemeClr val="accent6"/>
              </a:solidFill>
            </a:endParaRPr>
          </a:p>
          <a:p>
            <a:r>
              <a:rPr lang="uk-UA" sz="2500" dirty="0" smtClean="0">
                <a:solidFill>
                  <a:schemeClr val="accent6"/>
                </a:solidFill>
              </a:rPr>
              <a:t>планують </a:t>
            </a:r>
            <a:r>
              <a:rPr lang="uk-UA" sz="2500" dirty="0">
                <a:solidFill>
                  <a:schemeClr val="accent6"/>
                </a:solidFill>
              </a:rPr>
              <a:t>послуги ,які </a:t>
            </a:r>
            <a:r>
              <a:rPr lang="uk-UA" sz="2500" dirty="0" smtClean="0">
                <a:solidFill>
                  <a:schemeClr val="accent6"/>
                </a:solidFill>
              </a:rPr>
              <a:t>надаватимуть;</a:t>
            </a:r>
            <a:endParaRPr lang="ru-RU" sz="2500" dirty="0">
              <a:solidFill>
                <a:schemeClr val="accent6"/>
              </a:solidFill>
            </a:endParaRPr>
          </a:p>
          <a:p>
            <a:r>
              <a:rPr lang="uk-UA" sz="2500" dirty="0" smtClean="0">
                <a:solidFill>
                  <a:schemeClr val="accent6"/>
                </a:solidFill>
              </a:rPr>
              <a:t>уточнюють </a:t>
            </a:r>
            <a:r>
              <a:rPr lang="uk-UA" sz="2500" dirty="0">
                <a:solidFill>
                  <a:schemeClr val="accent6"/>
                </a:solidFill>
              </a:rPr>
              <a:t>інформацію про індивідуальні особливості </a:t>
            </a:r>
            <a:r>
              <a:rPr lang="uk-UA" sz="2500" dirty="0" smtClean="0">
                <a:solidFill>
                  <a:schemeClr val="accent6"/>
                </a:solidFill>
              </a:rPr>
              <a:t>дитини;</a:t>
            </a:r>
            <a:endParaRPr lang="ru-RU" sz="2500" dirty="0">
              <a:solidFill>
                <a:schemeClr val="accent6"/>
              </a:solidFill>
            </a:endParaRPr>
          </a:p>
          <a:p>
            <a:r>
              <a:rPr lang="uk-UA" sz="2500" dirty="0" smtClean="0">
                <a:solidFill>
                  <a:schemeClr val="accent6"/>
                </a:solidFill>
              </a:rPr>
              <a:t>визначають </a:t>
            </a:r>
            <a:r>
              <a:rPr lang="uk-UA" sz="2500" dirty="0">
                <a:solidFill>
                  <a:schemeClr val="accent6"/>
                </a:solidFill>
              </a:rPr>
              <a:t>необхідні адаптації та </a:t>
            </a:r>
            <a:r>
              <a:rPr lang="uk-UA" sz="2500" dirty="0" smtClean="0">
                <a:solidFill>
                  <a:schemeClr val="accent6"/>
                </a:solidFill>
              </a:rPr>
              <a:t>модифікації;</a:t>
            </a:r>
            <a:endParaRPr lang="ru-RU" sz="2500" dirty="0">
              <a:solidFill>
                <a:schemeClr val="accent6"/>
              </a:solidFill>
            </a:endParaRPr>
          </a:p>
          <a:p>
            <a:r>
              <a:rPr lang="uk-UA" sz="2500" dirty="0" smtClean="0">
                <a:solidFill>
                  <a:schemeClr val="accent6"/>
                </a:solidFill>
              </a:rPr>
              <a:t>окреслюють </a:t>
            </a:r>
            <a:r>
              <a:rPr lang="uk-UA" sz="2500" dirty="0">
                <a:solidFill>
                  <a:schemeClr val="accent6"/>
                </a:solidFill>
              </a:rPr>
              <a:t>цілі та </a:t>
            </a:r>
            <a:r>
              <a:rPr lang="uk-UA" sz="2500" dirty="0" smtClean="0">
                <a:solidFill>
                  <a:schemeClr val="accent6"/>
                </a:solidFill>
              </a:rPr>
              <a:t>завдання;</a:t>
            </a:r>
            <a:endParaRPr lang="ru-RU" sz="2500" dirty="0">
              <a:solidFill>
                <a:schemeClr val="accent6"/>
              </a:solidFill>
            </a:endParaRPr>
          </a:p>
          <a:p>
            <a:r>
              <a:rPr lang="uk-UA" sz="2500" dirty="0" smtClean="0">
                <a:solidFill>
                  <a:schemeClr val="accent6"/>
                </a:solidFill>
              </a:rPr>
              <a:t>обговорюють </a:t>
            </a:r>
            <a:r>
              <a:rPr lang="uk-UA" sz="2500" dirty="0">
                <a:solidFill>
                  <a:schemeClr val="accent6"/>
                </a:solidFill>
              </a:rPr>
              <a:t>стратегії освітньої діяльності.</a:t>
            </a:r>
            <a:endParaRPr lang="ru-RU" sz="2500" dirty="0">
              <a:solidFill>
                <a:schemeClr val="accent6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840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5080</TotalTime>
  <Words>682</Words>
  <Application>Microsoft Office PowerPoint</Application>
  <PresentationFormat>Экран (4:3)</PresentationFormat>
  <Paragraphs>50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Diseño predeterminado</vt:lpstr>
      <vt:lpstr>В.О.Сухомлинський</vt:lpstr>
      <vt:lpstr>Організація  інклюзивного  навчання визначена у документах:</vt:lpstr>
      <vt:lpstr>Презентация PowerPoint</vt:lpstr>
      <vt:lpstr>Інклюзивне навчання в Коломийському ЗДО №11 «Сонечко»</vt:lpstr>
      <vt:lpstr>Які зміни відбулися  у навантаженні педагогів?</vt:lpstr>
      <vt:lpstr>Презентация PowerPoint</vt:lpstr>
      <vt:lpstr>Висновок ІРЦ</vt:lpstr>
      <vt:lpstr>Індивідуальна програма розвитку</vt:lpstr>
      <vt:lpstr>Щоб розробити та реалізувати ІПР дитини з ООП, учасники команди психолого-педагогічного супроводу:</vt:lpstr>
      <vt:lpstr>Презентация PowerPoint</vt:lpstr>
      <vt:lpstr>Презентация PowerPoint</vt:lpstr>
      <vt:lpstr>Договір на проведення  корекційно-розвивальних занять</vt:lpstr>
      <vt:lpstr>Акт прийняття проведення корекційно-розвивальних занять</vt:lpstr>
      <vt:lpstr>Безпосередньо будь-яка робота з дітьми з ООП розпочинається з налагодження контакту. </vt:lpstr>
      <vt:lpstr>Презентация PowerPoint</vt:lpstr>
      <vt:lpstr>Щоденний план роботи асистента вихователя</vt:lpstr>
      <vt:lpstr>ЩОДЕННИК СПОСТЕРЕЖЕНЬ асистента вихователя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Пользователь Windows</cp:lastModifiedBy>
  <cp:revision>739</cp:revision>
  <dcterms:created xsi:type="dcterms:W3CDTF">2010-05-23T14:28:12Z</dcterms:created>
  <dcterms:modified xsi:type="dcterms:W3CDTF">2019-11-05T18:41:37Z</dcterms:modified>
</cp:coreProperties>
</file>